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1" r:id="rId9"/>
    <p:sldId id="260" r:id="rId10"/>
    <p:sldId id="264" r:id="rId11"/>
    <p:sldId id="265" r:id="rId12"/>
    <p:sldId id="269" r:id="rId13"/>
    <p:sldId id="262" r:id="rId14"/>
    <p:sldId id="270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767ACA-1E2A-4F5D-AA18-9B410462429E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74F741-25FA-4B87-AC2A-06E2584CE8D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jQ3hm5JidU&amp;safe=ac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c-online.com/Objects/ViewObject.aspx?ID=sce3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1eAOygDP5s&amp;safe=acti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V7gzcKegdU&amp;safe=activ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ON2Y3FEk_UI&amp;safe=acti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2JZciWtK6vc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5976634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Heat Transfer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0161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758774"/>
            <a:ext cx="737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www.youtube.com/watch?v=ajQ3hm5JidU&amp;safe=active</a:t>
            </a:r>
            <a:r>
              <a:rPr lang="en-US" dirty="0" smtClean="0"/>
              <a:t>    </a:t>
            </a:r>
          </a:p>
          <a:p>
            <a:endParaRPr lang="en-US" dirty="0"/>
          </a:p>
          <a:p>
            <a:r>
              <a:rPr lang="en-US" dirty="0"/>
              <a:t>  Heat and Weather </a:t>
            </a:r>
            <a:r>
              <a:rPr lang="en-US" dirty="0" smtClean="0"/>
              <a:t>video 3:27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15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12422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410325" cy="48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1873" y="2863334"/>
            <a:ext cx="1295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447800"/>
            <a:ext cx="16764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0344" y="1216891"/>
            <a:ext cx="1752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743200"/>
            <a:ext cx="1447800" cy="3810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Form of Heat Transfer?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629400" cy="515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464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175797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for </a:t>
            </a:r>
            <a:r>
              <a:rPr lang="en-US" smtClean="0"/>
              <a:t>further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www.wisc-online.com/Objects/ViewObject.aspx?ID=sce304</a:t>
            </a:r>
            <a:endParaRPr lang="en-US" dirty="0" smtClean="0"/>
          </a:p>
          <a:p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Worksheet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blanks or label the diagram with one 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9718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Conduction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Convection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39495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</a:t>
            </a:r>
            <a:r>
              <a:rPr lang="en-US" dirty="0" err="1" smtClean="0"/>
              <a:t>ws</a:t>
            </a:r>
            <a:r>
              <a:rPr lang="en-US" dirty="0" smtClean="0"/>
              <a:t>.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The source of heat for our planet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oves </a:t>
            </a:r>
            <a:r>
              <a:rPr lang="en-US" dirty="0"/>
              <a:t>through space, then through the earth's atmosphere and finally reaches the earth's surface.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arms </a:t>
            </a:r>
            <a:r>
              <a:rPr lang="en-US" dirty="0"/>
              <a:t>the earth's atmosphere and surface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what drives weather and climate.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23" y="2286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can be transferred from one place to another by </a:t>
            </a: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Conduction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Convection  </a:t>
            </a:r>
          </a:p>
          <a:p>
            <a:pPr algn="ctr"/>
            <a:r>
              <a:rPr lang="en-US" dirty="0" smtClean="0"/>
              <a:t>Radiation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Nye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www.youtube.com/watch?v=f1eAOygDP5s&amp;safe=active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2:06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Transfers heat by direct </a:t>
            </a:r>
            <a:r>
              <a:rPr lang="en-US" b="1" u="sng" dirty="0" smtClean="0"/>
              <a:t>contact</a:t>
            </a:r>
          </a:p>
          <a:p>
            <a:r>
              <a:rPr lang="en-US" dirty="0" smtClean="0"/>
              <a:t>Matter </a:t>
            </a:r>
            <a:r>
              <a:rPr lang="en-US" b="1" u="sng" dirty="0" smtClean="0"/>
              <a:t>touching</a:t>
            </a:r>
            <a:r>
              <a:rPr lang="en-US" dirty="0" smtClean="0"/>
              <a:t> matter</a:t>
            </a:r>
          </a:p>
          <a:p>
            <a:r>
              <a:rPr lang="en-US" dirty="0"/>
              <a:t>Can occur between any state of matter: </a:t>
            </a:r>
            <a:r>
              <a:rPr lang="en-US" u="sng" dirty="0"/>
              <a:t>solid, liquid or gas</a:t>
            </a:r>
            <a:endParaRPr lang="en-US" u="sng" dirty="0" smtClean="0"/>
          </a:p>
          <a:p>
            <a:r>
              <a:rPr lang="en-US" dirty="0" smtClean="0"/>
              <a:t>Metals are good conductors of </a:t>
            </a:r>
            <a:r>
              <a:rPr lang="en-US" u="sng" dirty="0" smtClean="0"/>
              <a:t>heat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Bad conductors include wood, rubber, glass</a:t>
            </a:r>
          </a:p>
          <a:p>
            <a:r>
              <a:rPr lang="en-US" dirty="0" smtClean="0"/>
              <a:t>Example: Heat transfers directly from the element of a stove to a metal pot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www.youtube.com/watch?v=wV7gzcKegdU&amp;safe=active</a:t>
            </a:r>
            <a:r>
              <a:rPr lang="en-US" dirty="0" smtClean="0"/>
              <a:t>    Eureka Conduction 2:02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6974" y="450310"/>
            <a:ext cx="1284051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81025" y="435313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239000" y="774160"/>
            <a:ext cx="1066800" cy="3429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Heat is transferred by the moving of particles/molecules from </a:t>
            </a:r>
            <a:r>
              <a:rPr lang="en-US" u="sng" dirty="0" smtClean="0"/>
              <a:t>one place to another</a:t>
            </a:r>
          </a:p>
          <a:p>
            <a:r>
              <a:rPr lang="en-US" dirty="0" smtClean="0"/>
              <a:t>Hotter particles move further apart and </a:t>
            </a:r>
            <a:r>
              <a:rPr lang="en-US" u="sng" dirty="0" smtClean="0"/>
              <a:t>rise</a:t>
            </a:r>
          </a:p>
          <a:p>
            <a:r>
              <a:rPr lang="en-US" dirty="0" smtClean="0"/>
              <a:t>Cooler particles move closer together and </a:t>
            </a:r>
            <a:r>
              <a:rPr lang="en-US" u="sng" dirty="0" smtClean="0"/>
              <a:t>fall</a:t>
            </a:r>
          </a:p>
          <a:p>
            <a:r>
              <a:rPr lang="en-US" dirty="0" smtClean="0"/>
              <a:t>Transfer is therefore vertical (up &amp; down)</a:t>
            </a:r>
          </a:p>
          <a:p>
            <a:r>
              <a:rPr lang="en-US" dirty="0" smtClean="0"/>
              <a:t>Only occurs in </a:t>
            </a:r>
            <a:r>
              <a:rPr lang="en-US" u="sng" dirty="0" smtClean="0"/>
              <a:t>liquids and gases</a:t>
            </a:r>
          </a:p>
          <a:p>
            <a:r>
              <a:rPr lang="en-US" dirty="0" smtClean="0"/>
              <a:t>Example: </a:t>
            </a:r>
            <a:r>
              <a:rPr lang="en-US" b="1" u="sng" dirty="0" smtClean="0"/>
              <a:t>Currents</a:t>
            </a:r>
            <a:r>
              <a:rPr lang="en-US" dirty="0" smtClean="0"/>
              <a:t> are created 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www.youtube.com/watch?v=ON2Y3FEk_UI&amp;safe=active</a:t>
            </a:r>
            <a:r>
              <a:rPr lang="en-US" dirty="0" smtClean="0"/>
              <a:t>  Eureka Convection 2:06</a:t>
            </a:r>
          </a:p>
          <a:p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7086600" y="457200"/>
            <a:ext cx="6858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203">
            <a:off x="7864344" y="410462"/>
            <a:ext cx="74476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46559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Transfer of thermal energy by the release of a photon from the </a:t>
            </a:r>
            <a:r>
              <a:rPr lang="en-US" u="sng" dirty="0" smtClean="0"/>
              <a:t>Electromagnetic</a:t>
            </a:r>
            <a:r>
              <a:rPr lang="en-US" dirty="0" smtClean="0"/>
              <a:t> Spectrum</a:t>
            </a:r>
          </a:p>
          <a:p>
            <a:r>
              <a:rPr lang="en-US" dirty="0" smtClean="0"/>
              <a:t>Heat is transferred through </a:t>
            </a:r>
            <a:r>
              <a:rPr lang="en-US" u="sng" dirty="0" smtClean="0"/>
              <a:t>space</a:t>
            </a:r>
          </a:p>
          <a:p>
            <a:r>
              <a:rPr lang="en-US" dirty="0" smtClean="0"/>
              <a:t>Electromagnetic  (EM) </a:t>
            </a:r>
            <a:r>
              <a:rPr lang="en-US" b="1" u="sng" dirty="0" smtClean="0"/>
              <a:t>waves</a:t>
            </a:r>
            <a:r>
              <a:rPr lang="en-US" dirty="0" smtClean="0"/>
              <a:t> from the sun can collide with </a:t>
            </a:r>
            <a:r>
              <a:rPr lang="en-US" u="sng" dirty="0" smtClean="0"/>
              <a:t>matter of all types</a:t>
            </a:r>
          </a:p>
          <a:p>
            <a:r>
              <a:rPr lang="en-US" dirty="0" smtClean="0"/>
              <a:t>The EM waves are converted to heat when they collide with matter </a:t>
            </a:r>
          </a:p>
          <a:p>
            <a:r>
              <a:rPr lang="en-US" dirty="0" smtClean="0"/>
              <a:t>Darker </a:t>
            </a:r>
            <a:r>
              <a:rPr lang="en-US" dirty="0"/>
              <a:t>and denser </a:t>
            </a:r>
            <a:r>
              <a:rPr lang="en-US" dirty="0" smtClean="0"/>
              <a:t>objects </a:t>
            </a:r>
            <a:r>
              <a:rPr lang="en-US" dirty="0"/>
              <a:t>absorb EM waves faster</a:t>
            </a: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www.youtube.com/watch?v=2JZciWtK6vc&amp;safe=active</a:t>
            </a:r>
            <a:r>
              <a:rPr lang="en-US" dirty="0" smtClean="0"/>
              <a:t>  Eureka Radiation 4:02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5918470" y="381000"/>
            <a:ext cx="1143000" cy="1066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30374" y="719847"/>
            <a:ext cx="1459149" cy="184825"/>
          </a:xfrm>
          <a:custGeom>
            <a:avLst/>
            <a:gdLst>
              <a:gd name="connsiteX0" fmla="*/ 0 w 1459149"/>
              <a:gd name="connsiteY0" fmla="*/ 126459 h 184825"/>
              <a:gd name="connsiteX1" fmla="*/ 19456 w 1459149"/>
              <a:gd name="connsiteY1" fmla="*/ 77821 h 184825"/>
              <a:gd name="connsiteX2" fmla="*/ 38911 w 1459149"/>
              <a:gd name="connsiteY2" fmla="*/ 38910 h 184825"/>
              <a:gd name="connsiteX3" fmla="*/ 48639 w 1459149"/>
              <a:gd name="connsiteY3" fmla="*/ 9727 h 184825"/>
              <a:gd name="connsiteX4" fmla="*/ 77822 w 1459149"/>
              <a:gd name="connsiteY4" fmla="*/ 0 h 184825"/>
              <a:gd name="connsiteX5" fmla="*/ 165371 w 1459149"/>
              <a:gd name="connsiteY5" fmla="*/ 9727 h 184825"/>
              <a:gd name="connsiteX6" fmla="*/ 194554 w 1459149"/>
              <a:gd name="connsiteY6" fmla="*/ 58366 h 184825"/>
              <a:gd name="connsiteX7" fmla="*/ 223737 w 1459149"/>
              <a:gd name="connsiteY7" fmla="*/ 87549 h 184825"/>
              <a:gd name="connsiteX8" fmla="*/ 243192 w 1459149"/>
              <a:gd name="connsiteY8" fmla="*/ 116732 h 184825"/>
              <a:gd name="connsiteX9" fmla="*/ 350196 w 1459149"/>
              <a:gd name="connsiteY9" fmla="*/ 97276 h 184825"/>
              <a:gd name="connsiteX10" fmla="*/ 369652 w 1459149"/>
              <a:gd name="connsiteY10" fmla="*/ 77821 h 184825"/>
              <a:gd name="connsiteX11" fmla="*/ 408562 w 1459149"/>
              <a:gd name="connsiteY11" fmla="*/ 9727 h 184825"/>
              <a:gd name="connsiteX12" fmla="*/ 437745 w 1459149"/>
              <a:gd name="connsiteY12" fmla="*/ 0 h 184825"/>
              <a:gd name="connsiteX13" fmla="*/ 525294 w 1459149"/>
              <a:gd name="connsiteY13" fmla="*/ 9727 h 184825"/>
              <a:gd name="connsiteX14" fmla="*/ 583660 w 1459149"/>
              <a:gd name="connsiteY14" fmla="*/ 29183 h 184825"/>
              <a:gd name="connsiteX15" fmla="*/ 612843 w 1459149"/>
              <a:gd name="connsiteY15" fmla="*/ 58366 h 184825"/>
              <a:gd name="connsiteX16" fmla="*/ 622571 w 1459149"/>
              <a:gd name="connsiteY16" fmla="*/ 87549 h 184825"/>
              <a:gd name="connsiteX17" fmla="*/ 651754 w 1459149"/>
              <a:gd name="connsiteY17" fmla="*/ 107004 h 184825"/>
              <a:gd name="connsiteX18" fmla="*/ 671209 w 1459149"/>
              <a:gd name="connsiteY18" fmla="*/ 136187 h 184825"/>
              <a:gd name="connsiteX19" fmla="*/ 739303 w 1459149"/>
              <a:gd name="connsiteY19" fmla="*/ 136187 h 184825"/>
              <a:gd name="connsiteX20" fmla="*/ 797669 w 1459149"/>
              <a:gd name="connsiteY20" fmla="*/ 116732 h 184825"/>
              <a:gd name="connsiteX21" fmla="*/ 817124 w 1459149"/>
              <a:gd name="connsiteY21" fmla="*/ 97276 h 184825"/>
              <a:gd name="connsiteX22" fmla="*/ 856035 w 1459149"/>
              <a:gd name="connsiteY22" fmla="*/ 38910 h 184825"/>
              <a:gd name="connsiteX23" fmla="*/ 885217 w 1459149"/>
              <a:gd name="connsiteY23" fmla="*/ 29183 h 184825"/>
              <a:gd name="connsiteX24" fmla="*/ 1011677 w 1459149"/>
              <a:gd name="connsiteY24" fmla="*/ 97276 h 184825"/>
              <a:gd name="connsiteX25" fmla="*/ 1021405 w 1459149"/>
              <a:gd name="connsiteY25" fmla="*/ 126459 h 184825"/>
              <a:gd name="connsiteX26" fmla="*/ 1040860 w 1459149"/>
              <a:gd name="connsiteY26" fmla="*/ 145915 h 184825"/>
              <a:gd name="connsiteX27" fmla="*/ 1099226 w 1459149"/>
              <a:gd name="connsiteY27" fmla="*/ 184825 h 184825"/>
              <a:gd name="connsiteX28" fmla="*/ 1186775 w 1459149"/>
              <a:gd name="connsiteY28" fmla="*/ 175098 h 184825"/>
              <a:gd name="connsiteX29" fmla="*/ 1215958 w 1459149"/>
              <a:gd name="connsiteY29" fmla="*/ 155642 h 184825"/>
              <a:gd name="connsiteX30" fmla="*/ 1245141 w 1459149"/>
              <a:gd name="connsiteY30" fmla="*/ 145915 h 184825"/>
              <a:gd name="connsiteX31" fmla="*/ 1264596 w 1459149"/>
              <a:gd name="connsiteY31" fmla="*/ 126459 h 184825"/>
              <a:gd name="connsiteX32" fmla="*/ 1400783 w 1459149"/>
              <a:gd name="connsiteY32" fmla="*/ 97276 h 184825"/>
              <a:gd name="connsiteX33" fmla="*/ 1459149 w 1459149"/>
              <a:gd name="connsiteY33" fmla="*/ 87549 h 1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59149" h="184825">
                <a:moveTo>
                  <a:pt x="0" y="126459"/>
                </a:moveTo>
                <a:cubicBezTo>
                  <a:pt x="6485" y="110246"/>
                  <a:pt x="12364" y="93778"/>
                  <a:pt x="19456" y="77821"/>
                </a:cubicBezTo>
                <a:cubicBezTo>
                  <a:pt x="25346" y="64570"/>
                  <a:pt x="33199" y="52239"/>
                  <a:pt x="38911" y="38910"/>
                </a:cubicBezTo>
                <a:cubicBezTo>
                  <a:pt x="42950" y="29485"/>
                  <a:pt x="41388" y="16978"/>
                  <a:pt x="48639" y="9727"/>
                </a:cubicBezTo>
                <a:cubicBezTo>
                  <a:pt x="55890" y="2477"/>
                  <a:pt x="68094" y="3242"/>
                  <a:pt x="77822" y="0"/>
                </a:cubicBezTo>
                <a:cubicBezTo>
                  <a:pt x="107005" y="3242"/>
                  <a:pt x="137043" y="2001"/>
                  <a:pt x="165371" y="9727"/>
                </a:cubicBezTo>
                <a:cubicBezTo>
                  <a:pt x="190054" y="16459"/>
                  <a:pt x="184186" y="42815"/>
                  <a:pt x="194554" y="58366"/>
                </a:cubicBezTo>
                <a:cubicBezTo>
                  <a:pt x="202185" y="69812"/>
                  <a:pt x="214930" y="76981"/>
                  <a:pt x="223737" y="87549"/>
                </a:cubicBezTo>
                <a:cubicBezTo>
                  <a:pt x="231221" y="96530"/>
                  <a:pt x="236707" y="107004"/>
                  <a:pt x="243192" y="116732"/>
                </a:cubicBezTo>
                <a:cubicBezTo>
                  <a:pt x="247095" y="116082"/>
                  <a:pt x="341543" y="100984"/>
                  <a:pt x="350196" y="97276"/>
                </a:cubicBezTo>
                <a:cubicBezTo>
                  <a:pt x="358626" y="93663"/>
                  <a:pt x="363167" y="84306"/>
                  <a:pt x="369652" y="77821"/>
                </a:cubicBezTo>
                <a:cubicBezTo>
                  <a:pt x="374439" y="68247"/>
                  <a:pt x="397104" y="18893"/>
                  <a:pt x="408562" y="9727"/>
                </a:cubicBezTo>
                <a:cubicBezTo>
                  <a:pt x="416569" y="3322"/>
                  <a:pt x="428017" y="3242"/>
                  <a:pt x="437745" y="0"/>
                </a:cubicBezTo>
                <a:cubicBezTo>
                  <a:pt x="466928" y="3242"/>
                  <a:pt x="496502" y="3969"/>
                  <a:pt x="525294" y="9727"/>
                </a:cubicBezTo>
                <a:cubicBezTo>
                  <a:pt x="545404" y="13749"/>
                  <a:pt x="583660" y="29183"/>
                  <a:pt x="583660" y="29183"/>
                </a:cubicBezTo>
                <a:cubicBezTo>
                  <a:pt x="593388" y="38911"/>
                  <a:pt x="605212" y="46920"/>
                  <a:pt x="612843" y="58366"/>
                </a:cubicBezTo>
                <a:cubicBezTo>
                  <a:pt x="618531" y="66898"/>
                  <a:pt x="616165" y="79542"/>
                  <a:pt x="622571" y="87549"/>
                </a:cubicBezTo>
                <a:cubicBezTo>
                  <a:pt x="629874" y="96678"/>
                  <a:pt x="642026" y="100519"/>
                  <a:pt x="651754" y="107004"/>
                </a:cubicBezTo>
                <a:cubicBezTo>
                  <a:pt x="658239" y="116732"/>
                  <a:pt x="662080" y="128884"/>
                  <a:pt x="671209" y="136187"/>
                </a:cubicBezTo>
                <a:cubicBezTo>
                  <a:pt x="693611" y="154109"/>
                  <a:pt x="715823" y="143231"/>
                  <a:pt x="739303" y="136187"/>
                </a:cubicBezTo>
                <a:cubicBezTo>
                  <a:pt x="758946" y="130294"/>
                  <a:pt x="797669" y="116732"/>
                  <a:pt x="797669" y="116732"/>
                </a:cubicBezTo>
                <a:cubicBezTo>
                  <a:pt x="804154" y="110247"/>
                  <a:pt x="811621" y="104613"/>
                  <a:pt x="817124" y="97276"/>
                </a:cubicBezTo>
                <a:cubicBezTo>
                  <a:pt x="831153" y="78570"/>
                  <a:pt x="833852" y="46304"/>
                  <a:pt x="856035" y="38910"/>
                </a:cubicBezTo>
                <a:lnTo>
                  <a:pt x="885217" y="29183"/>
                </a:lnTo>
                <a:cubicBezTo>
                  <a:pt x="1012646" y="40767"/>
                  <a:pt x="980896" y="4932"/>
                  <a:pt x="1011677" y="97276"/>
                </a:cubicBezTo>
                <a:cubicBezTo>
                  <a:pt x="1014920" y="107004"/>
                  <a:pt x="1014155" y="119208"/>
                  <a:pt x="1021405" y="126459"/>
                </a:cubicBezTo>
                <a:cubicBezTo>
                  <a:pt x="1027890" y="132944"/>
                  <a:pt x="1033523" y="140412"/>
                  <a:pt x="1040860" y="145915"/>
                </a:cubicBezTo>
                <a:cubicBezTo>
                  <a:pt x="1059566" y="159944"/>
                  <a:pt x="1099226" y="184825"/>
                  <a:pt x="1099226" y="184825"/>
                </a:cubicBezTo>
                <a:cubicBezTo>
                  <a:pt x="1128409" y="181583"/>
                  <a:pt x="1158289" y="182219"/>
                  <a:pt x="1186775" y="175098"/>
                </a:cubicBezTo>
                <a:cubicBezTo>
                  <a:pt x="1198117" y="172262"/>
                  <a:pt x="1205501" y="160871"/>
                  <a:pt x="1215958" y="155642"/>
                </a:cubicBezTo>
                <a:cubicBezTo>
                  <a:pt x="1225129" y="151056"/>
                  <a:pt x="1235413" y="149157"/>
                  <a:pt x="1245141" y="145915"/>
                </a:cubicBezTo>
                <a:cubicBezTo>
                  <a:pt x="1251626" y="139430"/>
                  <a:pt x="1256393" y="130561"/>
                  <a:pt x="1264596" y="126459"/>
                </a:cubicBezTo>
                <a:cubicBezTo>
                  <a:pt x="1310797" y="103358"/>
                  <a:pt x="1349735" y="103657"/>
                  <a:pt x="1400783" y="97276"/>
                </a:cubicBezTo>
                <a:cubicBezTo>
                  <a:pt x="1439195" y="84473"/>
                  <a:pt x="1419712" y="87549"/>
                  <a:pt x="1459149" y="87549"/>
                </a:cubicBez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79" y="963883"/>
            <a:ext cx="14811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8472791" y="680936"/>
            <a:ext cx="223737" cy="301558"/>
          </a:xfrm>
          <a:custGeom>
            <a:avLst/>
            <a:gdLst>
              <a:gd name="connsiteX0" fmla="*/ 0 w 223737"/>
              <a:gd name="connsiteY0" fmla="*/ 0 h 301558"/>
              <a:gd name="connsiteX1" fmla="*/ 48639 w 223737"/>
              <a:gd name="connsiteY1" fmla="*/ 38911 h 301558"/>
              <a:gd name="connsiteX2" fmla="*/ 107005 w 223737"/>
              <a:gd name="connsiteY2" fmla="*/ 87549 h 301558"/>
              <a:gd name="connsiteX3" fmla="*/ 223737 w 223737"/>
              <a:gd name="connsiteY3" fmla="*/ 107004 h 301558"/>
              <a:gd name="connsiteX4" fmla="*/ 204281 w 223737"/>
              <a:gd name="connsiteY4" fmla="*/ 126460 h 301558"/>
              <a:gd name="connsiteX5" fmla="*/ 145915 w 223737"/>
              <a:gd name="connsiteY5" fmla="*/ 145915 h 301558"/>
              <a:gd name="connsiteX6" fmla="*/ 107005 w 223737"/>
              <a:gd name="connsiteY6" fmla="*/ 204281 h 301558"/>
              <a:gd name="connsiteX7" fmla="*/ 87549 w 223737"/>
              <a:gd name="connsiteY7" fmla="*/ 262647 h 301558"/>
              <a:gd name="connsiteX8" fmla="*/ 48639 w 223737"/>
              <a:gd name="connsiteY8" fmla="*/ 301558 h 30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37" h="301558">
                <a:moveTo>
                  <a:pt x="0" y="0"/>
                </a:moveTo>
                <a:cubicBezTo>
                  <a:pt x="16213" y="12970"/>
                  <a:pt x="33013" y="25239"/>
                  <a:pt x="48639" y="38911"/>
                </a:cubicBezTo>
                <a:cubicBezTo>
                  <a:pt x="67564" y="55470"/>
                  <a:pt x="82118" y="78216"/>
                  <a:pt x="107005" y="87549"/>
                </a:cubicBezTo>
                <a:cubicBezTo>
                  <a:pt x="124517" y="94116"/>
                  <a:pt x="213619" y="105559"/>
                  <a:pt x="223737" y="107004"/>
                </a:cubicBezTo>
                <a:cubicBezTo>
                  <a:pt x="217252" y="113489"/>
                  <a:pt x="212484" y="122358"/>
                  <a:pt x="204281" y="126460"/>
                </a:cubicBezTo>
                <a:cubicBezTo>
                  <a:pt x="185938" y="135631"/>
                  <a:pt x="145915" y="145915"/>
                  <a:pt x="145915" y="145915"/>
                </a:cubicBezTo>
                <a:cubicBezTo>
                  <a:pt x="132945" y="165370"/>
                  <a:pt x="114399" y="182099"/>
                  <a:pt x="107005" y="204281"/>
                </a:cubicBezTo>
                <a:cubicBezTo>
                  <a:pt x="100520" y="223736"/>
                  <a:pt x="104613" y="251271"/>
                  <a:pt x="87549" y="262647"/>
                </a:cubicBezTo>
                <a:cubicBezTo>
                  <a:pt x="52333" y="286124"/>
                  <a:pt x="63594" y="271645"/>
                  <a:pt x="48639" y="301558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91" y="904672"/>
            <a:ext cx="2619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640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3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5928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236119"/>
            <a:ext cx="1219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133600"/>
            <a:ext cx="12954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334000"/>
            <a:ext cx="12954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335</TotalTime>
  <Words>293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Heat Transfer</vt:lpstr>
      <vt:lpstr>The Sun</vt:lpstr>
      <vt:lpstr>Three Mechanisms</vt:lpstr>
      <vt:lpstr>Bill Nye Video </vt:lpstr>
      <vt:lpstr>Conduction </vt:lpstr>
      <vt:lpstr>Convection</vt:lpstr>
      <vt:lpstr>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Form of Heat Transfer?</vt:lpstr>
      <vt:lpstr>Answer</vt:lpstr>
      <vt:lpstr>Website for further learning</vt:lpstr>
      <vt:lpstr>Heat Transfer Worksheet </vt:lpstr>
      <vt:lpstr>Heat Transfer ws. ANSWERS</vt:lpstr>
    </vt:vector>
  </TitlesOfParts>
  <Company>Pembina Trails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kstovel</dc:creator>
  <cp:lastModifiedBy>Richard Warren</cp:lastModifiedBy>
  <cp:revision>87</cp:revision>
  <dcterms:created xsi:type="dcterms:W3CDTF">2012-09-07T15:20:51Z</dcterms:created>
  <dcterms:modified xsi:type="dcterms:W3CDTF">2014-02-18T16:06:18Z</dcterms:modified>
</cp:coreProperties>
</file>